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ree Serif"/>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BreeSerif-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3b6c2f2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3b6c2f2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9f96650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9f96650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9f96650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99f96650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a3b6c2f29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a3b6c2f29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a3b6c2f29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3b6c2f29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9f96650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99f96650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3b6c2f29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a3b6c2f29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3b6c2f2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3b6c2f2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a3b6c2f2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a3b6c2f2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3b6c2f29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3b6c2f29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3b6c2f2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3b6c2f2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55100" y="242413"/>
            <a:ext cx="5362500" cy="29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422">
                <a:solidFill>
                  <a:schemeClr val="lt1"/>
                </a:solidFill>
                <a:latin typeface="Bree Serif"/>
                <a:ea typeface="Bree Serif"/>
                <a:cs typeface="Bree Serif"/>
                <a:sym typeface="Bree Serif"/>
              </a:rPr>
              <a:t>Personal Income Tax Calculator for </a:t>
            </a:r>
            <a:r>
              <a:rPr lang="en-GB" sz="4422">
                <a:solidFill>
                  <a:schemeClr val="lt1"/>
                </a:solidFill>
                <a:latin typeface="Bree Serif"/>
                <a:ea typeface="Bree Serif"/>
                <a:cs typeface="Bree Serif"/>
                <a:sym typeface="Bree Serif"/>
              </a:rPr>
              <a:t>Cryptocurrency</a:t>
            </a:r>
            <a:r>
              <a:rPr lang="en-GB" sz="4422">
                <a:solidFill>
                  <a:schemeClr val="lt1"/>
                </a:solidFill>
                <a:latin typeface="Bree Serif"/>
                <a:ea typeface="Bree Serif"/>
                <a:cs typeface="Bree Serif"/>
                <a:sym typeface="Bree Serif"/>
              </a:rPr>
              <a:t> Traders</a:t>
            </a:r>
            <a:endParaRPr sz="4422">
              <a:solidFill>
                <a:schemeClr val="lt1"/>
              </a:solidFill>
              <a:latin typeface="Bree Serif"/>
              <a:ea typeface="Bree Serif"/>
              <a:cs typeface="Bree Serif"/>
              <a:sym typeface="Bree Serif"/>
            </a:endParaRPr>
          </a:p>
        </p:txBody>
      </p:sp>
      <p:sp>
        <p:nvSpPr>
          <p:cNvPr id="55" name="Google Shape;55;p13"/>
          <p:cNvSpPr txBox="1"/>
          <p:nvPr>
            <p:ph idx="1" type="subTitle"/>
          </p:nvPr>
        </p:nvSpPr>
        <p:spPr>
          <a:xfrm>
            <a:off x="255100" y="3150325"/>
            <a:ext cx="46833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35"/>
              <a:buNone/>
            </a:pPr>
            <a:r>
              <a:rPr lang="en-GB" sz="1580">
                <a:solidFill>
                  <a:schemeClr val="lt1"/>
                </a:solidFill>
              </a:rPr>
              <a:t>By Itzchak Feldman, Hilary Zhang, Tom Mortlock-Chapman</a:t>
            </a:r>
            <a:endParaRPr sz="1580">
              <a:solidFill>
                <a:schemeClr val="lt1"/>
              </a:solidFill>
            </a:endParaRPr>
          </a:p>
        </p:txBody>
      </p:sp>
      <p:pic>
        <p:nvPicPr>
          <p:cNvPr id="56" name="Google Shape;56;p13"/>
          <p:cNvPicPr preferRelativeResize="0"/>
          <p:nvPr/>
        </p:nvPicPr>
        <p:blipFill rotWithShape="1">
          <a:blip r:embed="rId3">
            <a:alphaModFix/>
          </a:blip>
          <a:srcRect b="16645" l="12064" r="11629" t="0"/>
          <a:stretch/>
        </p:blipFill>
        <p:spPr>
          <a:xfrm>
            <a:off x="5238200" y="421250"/>
            <a:ext cx="3499452" cy="2550226"/>
          </a:xfrm>
          <a:prstGeom prst="rect">
            <a:avLst/>
          </a:prstGeom>
          <a:noFill/>
          <a:ln>
            <a:noFill/>
          </a:ln>
        </p:spPr>
      </p:pic>
      <p:pic>
        <p:nvPicPr>
          <p:cNvPr id="57" name="Google Shape;57;p13"/>
          <p:cNvPicPr preferRelativeResize="0"/>
          <p:nvPr/>
        </p:nvPicPr>
        <p:blipFill rotWithShape="1">
          <a:blip r:embed="rId4">
            <a:alphaModFix/>
          </a:blip>
          <a:srcRect b="25183" l="0" r="0" t="0"/>
          <a:stretch/>
        </p:blipFill>
        <p:spPr>
          <a:xfrm>
            <a:off x="5238200" y="3109837"/>
            <a:ext cx="3499449" cy="17470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 name="Shape 118"/>
        <p:cNvGrpSpPr/>
        <p:nvPr/>
      </p:nvGrpSpPr>
      <p:grpSpPr>
        <a:xfrm>
          <a:off x="0" y="0"/>
          <a:ext cx="0" cy="0"/>
          <a:chOff x="0" y="0"/>
          <a:chExt cx="0" cy="0"/>
        </a:xfrm>
      </p:grpSpPr>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lt1"/>
              </a:buClr>
              <a:buSzPts val="1800"/>
              <a:buChar char="-"/>
            </a:pPr>
            <a:r>
              <a:rPr lang="en-GB">
                <a:solidFill>
                  <a:schemeClr val="lt1"/>
                </a:solidFill>
              </a:rPr>
              <a:t>Split tax between income streams</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GB">
                <a:solidFill>
                  <a:schemeClr val="lt1"/>
                </a:solidFill>
              </a:rPr>
              <a:t>Add support for more currencies (not just ETH)</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GB">
                <a:solidFill>
                  <a:schemeClr val="lt1"/>
                </a:solidFill>
              </a:rPr>
              <a:t>Add support for more countries (not just AUD and Australian tax brackets)</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GB">
                <a:solidFill>
                  <a:schemeClr val="lt1"/>
                </a:solidFill>
              </a:rPr>
              <a:t>Support Ethereum accounts from the mainnet and not Ganesh</a:t>
            </a:r>
            <a:endParaRPr>
              <a:solidFill>
                <a:schemeClr val="lt1"/>
              </a:solidFill>
            </a:endParaRPr>
          </a:p>
          <a:p>
            <a:pPr indent="-342900" lvl="0" marL="457200" rtl="0" algn="l">
              <a:lnSpc>
                <a:spcPct val="150000"/>
              </a:lnSpc>
              <a:spcBef>
                <a:spcPts val="0"/>
              </a:spcBef>
              <a:spcAft>
                <a:spcPts val="0"/>
              </a:spcAft>
              <a:buClr>
                <a:schemeClr val="lt1"/>
              </a:buClr>
              <a:buSzPts val="1800"/>
              <a:buChar char="-"/>
            </a:pPr>
            <a:r>
              <a:rPr lang="en-GB">
                <a:solidFill>
                  <a:schemeClr val="lt1"/>
                </a:solidFill>
              </a:rPr>
              <a:t>Support </a:t>
            </a:r>
            <a:r>
              <a:rPr lang="en-GB">
                <a:solidFill>
                  <a:schemeClr val="lt1"/>
                </a:solidFill>
              </a:rPr>
              <a:t>multiple</a:t>
            </a:r>
            <a:r>
              <a:rPr lang="en-GB">
                <a:solidFill>
                  <a:schemeClr val="lt1"/>
                </a:solidFill>
              </a:rPr>
              <a:t> tax years (currently only one year is supported)</a:t>
            </a:r>
            <a:endParaRPr>
              <a:solidFill>
                <a:schemeClr val="lt1"/>
              </a:solidFill>
            </a:endParaRPr>
          </a:p>
        </p:txBody>
      </p:sp>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Potential Next Steps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Appendix 1: Capital Gains Tax</a:t>
            </a:r>
            <a:endParaRPr sz="2500"/>
          </a:p>
        </p:txBody>
      </p:sp>
      <p:sp>
        <p:nvSpPr>
          <p:cNvPr id="126" name="Google Shape;126;p23"/>
          <p:cNvSpPr txBox="1"/>
          <p:nvPr>
            <p:ph idx="1" type="body"/>
          </p:nvPr>
        </p:nvSpPr>
        <p:spPr>
          <a:xfrm>
            <a:off x="311700" y="1152475"/>
            <a:ext cx="8520600" cy="3793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lt1"/>
                </a:solidFill>
              </a:rPr>
              <a:t>Capital Gain Tax (CGT) is the tax charged on profits derived from assets bought and sold on various markets</a:t>
            </a:r>
            <a:r>
              <a:rPr lang="en-GB">
                <a:solidFill>
                  <a:schemeClr val="lt1"/>
                </a:solidFill>
              </a:rPr>
              <a:t>, such as stocks, property and of course cryptocurrencies.</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rPr lang="en-GB">
                <a:solidFill>
                  <a:schemeClr val="lt1"/>
                </a:solidFill>
              </a:rPr>
              <a:t>General rules: </a:t>
            </a:r>
            <a:endParaRPr>
              <a:solidFill>
                <a:schemeClr val="lt1"/>
              </a:solidFill>
            </a:endParaRPr>
          </a:p>
          <a:p>
            <a:pPr indent="-325755" lvl="0" marL="457200" rtl="0" algn="l">
              <a:lnSpc>
                <a:spcPct val="150000"/>
              </a:lnSpc>
              <a:spcBef>
                <a:spcPts val="1200"/>
              </a:spcBef>
              <a:spcAft>
                <a:spcPts val="0"/>
              </a:spcAft>
              <a:buClr>
                <a:schemeClr val="lt1"/>
              </a:buClr>
              <a:buSzPct val="100000"/>
              <a:buAutoNum type="arabicPeriod"/>
            </a:pPr>
            <a:r>
              <a:rPr lang="en-GB">
                <a:solidFill>
                  <a:schemeClr val="lt1"/>
                </a:solidFill>
              </a:rPr>
              <a:t>Tax is only applicable to gains but capital losses can be used to offset gains.</a:t>
            </a:r>
            <a:endParaRPr>
              <a:solidFill>
                <a:schemeClr val="lt1"/>
              </a:solidFill>
            </a:endParaRPr>
          </a:p>
          <a:p>
            <a:pPr indent="-325755" lvl="0" marL="457200" rtl="0" algn="l">
              <a:lnSpc>
                <a:spcPct val="150000"/>
              </a:lnSpc>
              <a:spcBef>
                <a:spcPts val="0"/>
              </a:spcBef>
              <a:spcAft>
                <a:spcPts val="0"/>
              </a:spcAft>
              <a:buClr>
                <a:schemeClr val="lt1"/>
              </a:buClr>
              <a:buSzPct val="100000"/>
              <a:buAutoNum type="arabicPeriod"/>
            </a:pPr>
            <a:r>
              <a:rPr lang="en-GB">
                <a:solidFill>
                  <a:schemeClr val="lt1"/>
                </a:solidFill>
              </a:rPr>
              <a:t>Net capital gains are included with income and charged as a total at progressive rates in Australia</a:t>
            </a:r>
            <a:endParaRPr>
              <a:solidFill>
                <a:schemeClr val="lt1"/>
              </a:solidFill>
            </a:endParaRPr>
          </a:p>
          <a:p>
            <a:pPr indent="-325755" lvl="0" marL="457200" rtl="0" algn="l">
              <a:lnSpc>
                <a:spcPct val="150000"/>
              </a:lnSpc>
              <a:spcBef>
                <a:spcPts val="0"/>
              </a:spcBef>
              <a:spcAft>
                <a:spcPts val="0"/>
              </a:spcAft>
              <a:buClr>
                <a:schemeClr val="lt1"/>
              </a:buClr>
              <a:buSzPct val="100000"/>
              <a:buAutoNum type="arabicPeriod"/>
            </a:pPr>
            <a:r>
              <a:rPr lang="en-GB">
                <a:solidFill>
                  <a:schemeClr val="lt1"/>
                </a:solidFill>
              </a:rPr>
              <a:t>If the asset is held for more than 12 months, you are entitled to 50 % tax deduction on your capital gains.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rPr lang="en-GB">
                <a:solidFill>
                  <a:schemeClr val="lt1"/>
                </a:solidFill>
              </a:rPr>
              <a:t>For more information, visit: https://www.ato.gov.au/Individuals/Capital-gains-tax/</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24"/>
          <p:cNvSpPr txBox="1"/>
          <p:nvPr>
            <p:ph idx="1" type="body"/>
          </p:nvPr>
        </p:nvSpPr>
        <p:spPr>
          <a:xfrm>
            <a:off x="401425" y="1017725"/>
            <a:ext cx="8929800" cy="4138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GB">
                <a:solidFill>
                  <a:schemeClr val="lt1"/>
                </a:solidFill>
              </a:rPr>
              <a:t>Scenario: </a:t>
            </a:r>
            <a:r>
              <a:rPr lang="en-GB">
                <a:solidFill>
                  <a:schemeClr val="lt1"/>
                </a:solidFill>
              </a:rPr>
              <a:t>Your full-time job income is $65,000 and you crypto income is $5,000. Together, your personal income is $70,000. This fitts you in the $45,001 - $120,000 bracket. </a:t>
            </a:r>
            <a:r>
              <a:rPr lang="en-GB">
                <a:solidFill>
                  <a:schemeClr val="lt1"/>
                </a:solidFill>
              </a:rPr>
              <a:t>Your CGT is:</a:t>
            </a:r>
            <a:endParaRPr>
              <a:solidFill>
                <a:schemeClr val="lt1"/>
              </a:solidFill>
            </a:endParaRPr>
          </a:p>
          <a:p>
            <a:pPr indent="0" lvl="0" marL="0" rtl="0" algn="l">
              <a:spcBef>
                <a:spcPts val="1200"/>
              </a:spcBef>
              <a:spcAft>
                <a:spcPts val="0"/>
              </a:spcAft>
              <a:buNone/>
            </a:pPr>
            <a:r>
              <a:t/>
            </a:r>
            <a:endParaRPr sz="1447">
              <a:solidFill>
                <a:schemeClr val="lt1"/>
              </a:solidFill>
            </a:endParaRPr>
          </a:p>
          <a:p>
            <a:pPr indent="0" lvl="0" marL="0" rtl="0" algn="l">
              <a:spcBef>
                <a:spcPts val="1200"/>
              </a:spcBef>
              <a:spcAft>
                <a:spcPts val="0"/>
              </a:spcAft>
              <a:buNone/>
            </a:pPr>
            <a:r>
              <a:rPr lang="en-GB">
                <a:solidFill>
                  <a:schemeClr val="lt1"/>
                </a:solidFill>
              </a:rPr>
              <a:t>Tax for 2022-23:  </a:t>
            </a:r>
            <a:endParaRPr>
              <a:solidFill>
                <a:schemeClr val="lt1"/>
              </a:solidFill>
            </a:endParaRPr>
          </a:p>
          <a:p>
            <a:pPr indent="0" lvl="0" marL="0" rtl="0" algn="l">
              <a:spcBef>
                <a:spcPts val="1200"/>
              </a:spcBef>
              <a:spcAft>
                <a:spcPts val="0"/>
              </a:spcAft>
              <a:buNone/>
            </a:pPr>
            <a:r>
              <a:rPr lang="en-GB">
                <a:solidFill>
                  <a:schemeClr val="lt1"/>
                </a:solidFill>
              </a:rPr>
              <a:t>5092 + (70,000 - 45,000) * 0.325 =  $ 13,217 </a:t>
            </a:r>
            <a:endParaRPr>
              <a:solidFill>
                <a:schemeClr val="lt1"/>
              </a:solidFill>
            </a:endParaRPr>
          </a:p>
          <a:p>
            <a:pPr indent="0" lvl="0" marL="0" rtl="0" algn="l">
              <a:spcBef>
                <a:spcPts val="1200"/>
              </a:spcBef>
              <a:spcAft>
                <a:spcPts val="0"/>
              </a:spcAft>
              <a:buNone/>
            </a:pPr>
            <a:r>
              <a:rPr lang="en-GB">
                <a:solidFill>
                  <a:schemeClr val="lt1"/>
                </a:solidFill>
              </a:rPr>
              <a:t>Tax rate: </a:t>
            </a:r>
            <a:endParaRPr>
              <a:solidFill>
                <a:schemeClr val="lt1"/>
              </a:solidFill>
            </a:endParaRPr>
          </a:p>
          <a:p>
            <a:pPr indent="0" lvl="0" marL="0" rtl="0" algn="l">
              <a:spcBef>
                <a:spcPts val="1200"/>
              </a:spcBef>
              <a:spcAft>
                <a:spcPts val="0"/>
              </a:spcAft>
              <a:buNone/>
            </a:pPr>
            <a:r>
              <a:rPr lang="en-GB">
                <a:solidFill>
                  <a:schemeClr val="lt1"/>
                </a:solidFill>
              </a:rPr>
              <a:t>$ 13,217 / $ 70,000 = 18.9 %.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rPr b="1" lang="en-GB">
                <a:solidFill>
                  <a:schemeClr val="lt1"/>
                </a:solidFill>
              </a:rPr>
              <a:t>18.9 % is your crypto income tax rate. </a:t>
            </a:r>
            <a:endParaRPr sz="1400">
              <a:solidFill>
                <a:schemeClr val="lt1"/>
              </a:solidFill>
            </a:endParaRPr>
          </a:p>
          <a:p>
            <a:pPr indent="0" lvl="0" marL="0" rtl="0" algn="l">
              <a:spcBef>
                <a:spcPts val="1200"/>
              </a:spcBef>
              <a:spcAft>
                <a:spcPts val="1200"/>
              </a:spcAft>
              <a:buNone/>
            </a:pPr>
            <a:r>
              <a:rPr lang="en-GB" sz="1400">
                <a:solidFill>
                  <a:schemeClr val="lt1"/>
                </a:solidFill>
              </a:rPr>
              <a:t>Note: The above assumes that there is no tax deductible items. Each person may subject to different conditions. For more about </a:t>
            </a:r>
            <a:r>
              <a:rPr lang="en-GB" sz="1400">
                <a:solidFill>
                  <a:schemeClr val="lt1"/>
                </a:solidFill>
              </a:rPr>
              <a:t>individual</a:t>
            </a:r>
            <a:r>
              <a:rPr lang="en-GB" sz="1400">
                <a:solidFill>
                  <a:schemeClr val="lt1"/>
                </a:solidFill>
              </a:rPr>
              <a:t> income tax rate:</a:t>
            </a:r>
            <a:r>
              <a:rPr i="1" lang="en-GB" sz="1400" u="sng">
                <a:solidFill>
                  <a:schemeClr val="lt1"/>
                </a:solidFill>
              </a:rPr>
              <a:t>https://www.ato.gov.au/rates/individual-income-tax-rates/</a:t>
            </a:r>
            <a:endParaRPr i="1" sz="1400" u="sng">
              <a:solidFill>
                <a:schemeClr val="lt1"/>
              </a:solidFill>
            </a:endParaRPr>
          </a:p>
        </p:txBody>
      </p:sp>
      <p:sp>
        <p:nvSpPr>
          <p:cNvPr id="132" name="Google Shape;132;p24"/>
          <p:cNvSpPr/>
          <p:nvPr/>
        </p:nvSpPr>
        <p:spPr>
          <a:xfrm>
            <a:off x="4445099" y="2941275"/>
            <a:ext cx="4358100" cy="1119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4"/>
          <p:cNvPicPr preferRelativeResize="0"/>
          <p:nvPr/>
        </p:nvPicPr>
        <p:blipFill rotWithShape="1">
          <a:blip r:embed="rId3">
            <a:alphaModFix/>
          </a:blip>
          <a:srcRect b="26172" l="0" r="0" t="60291"/>
          <a:stretch/>
        </p:blipFill>
        <p:spPr>
          <a:xfrm>
            <a:off x="4474500" y="3031350"/>
            <a:ext cx="4299300" cy="468650"/>
          </a:xfrm>
          <a:prstGeom prst="rect">
            <a:avLst/>
          </a:prstGeom>
          <a:noFill/>
          <a:ln>
            <a:noFill/>
          </a:ln>
        </p:spPr>
      </p:pic>
      <p:sp>
        <p:nvSpPr>
          <p:cNvPr id="134" name="Google Shape;134;p24"/>
          <p:cNvSpPr txBox="1"/>
          <p:nvPr/>
        </p:nvSpPr>
        <p:spPr>
          <a:xfrm>
            <a:off x="4536600" y="3500000"/>
            <a:ext cx="46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r>
              <a:rPr lang="en-GB"/>
              <a:t>Individual income tax rates</a:t>
            </a:r>
            <a:r>
              <a:rPr lang="en-GB"/>
              <a:t>, ATO, 2022)</a:t>
            </a:r>
            <a:endParaRPr/>
          </a:p>
        </p:txBody>
      </p:sp>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Appendix 2: Demo on how to calculate CGT</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1152475"/>
            <a:ext cx="8520600" cy="3736200"/>
          </a:xfrm>
          <a:prstGeom prst="rect">
            <a:avLst/>
          </a:prstGeom>
        </p:spPr>
        <p:txBody>
          <a:bodyPr anchorCtr="0" anchor="t" bIns="91425" lIns="91425" spcFirstLastPara="1" rIns="91425" wrap="square" tIns="91425">
            <a:normAutofit fontScale="92500" lnSpcReduction="20000"/>
          </a:bodyPr>
          <a:lstStyle/>
          <a:p>
            <a:pPr indent="0" lvl="0" marL="0" marR="0" rtl="0" algn="ctr">
              <a:lnSpc>
                <a:spcPct val="100000"/>
              </a:lnSpc>
              <a:spcBef>
                <a:spcPts val="0"/>
              </a:spcBef>
              <a:spcAft>
                <a:spcPts val="0"/>
              </a:spcAft>
              <a:buNone/>
            </a:pPr>
            <a:r>
              <a:rPr lang="en-GB" sz="1580">
                <a:solidFill>
                  <a:schemeClr val="lt1"/>
                </a:solidFill>
              </a:rPr>
              <a:t>The rise of </a:t>
            </a:r>
            <a:r>
              <a:rPr b="1" lang="en-GB" sz="1580">
                <a:solidFill>
                  <a:srgbClr val="FF9900"/>
                </a:solidFill>
              </a:rPr>
              <a:t>blockchain technology</a:t>
            </a:r>
            <a:r>
              <a:rPr lang="en-GB" sz="1580">
                <a:solidFill>
                  <a:schemeClr val="lt1"/>
                </a:solidFill>
              </a:rPr>
              <a:t>, powering </a:t>
            </a:r>
            <a:r>
              <a:rPr b="1" lang="en-GB" sz="1580">
                <a:solidFill>
                  <a:schemeClr val="accent4"/>
                </a:solidFill>
              </a:rPr>
              <a:t>decentralised currencies</a:t>
            </a:r>
            <a:r>
              <a:rPr lang="en-GB" sz="1580">
                <a:solidFill>
                  <a:schemeClr val="lt1"/>
                </a:solidFill>
              </a:rPr>
              <a:t> known as </a:t>
            </a:r>
            <a:r>
              <a:rPr b="1" lang="en-GB" sz="1580">
                <a:solidFill>
                  <a:schemeClr val="accent4"/>
                </a:solidFill>
              </a:rPr>
              <a:t>‘Cryptocurrencies’</a:t>
            </a:r>
            <a:r>
              <a:rPr lang="en-GB" sz="1580">
                <a:solidFill>
                  <a:schemeClr val="lt1"/>
                </a:solidFill>
              </a:rPr>
              <a:t> has led to ~1bn people globally owning/investing in some form of it</a:t>
            </a:r>
            <a:endParaRPr sz="1580">
              <a:solidFill>
                <a:schemeClr val="lt1"/>
              </a:solidFill>
            </a:endParaRPr>
          </a:p>
          <a:p>
            <a:pPr indent="0" lvl="0" marL="0" marR="0" rtl="0" algn="ctr">
              <a:lnSpc>
                <a:spcPct val="100000"/>
              </a:lnSpc>
              <a:spcBef>
                <a:spcPts val="0"/>
              </a:spcBef>
              <a:spcAft>
                <a:spcPts val="0"/>
              </a:spcAft>
              <a:buNone/>
            </a:pPr>
            <a:r>
              <a:rPr lang="en-GB" sz="1180">
                <a:solidFill>
                  <a:schemeClr val="lt1"/>
                </a:solidFill>
              </a:rPr>
              <a:t>(Editors Choice, 2022)</a:t>
            </a:r>
            <a:endParaRPr sz="1180">
              <a:solidFill>
                <a:schemeClr val="lt1"/>
              </a:solidFill>
            </a:endParaRPr>
          </a:p>
          <a:p>
            <a:pPr indent="0" lvl="0" marL="0" rtl="0" algn="l">
              <a:spcBef>
                <a:spcPts val="0"/>
              </a:spcBef>
              <a:spcAft>
                <a:spcPts val="0"/>
              </a:spcAft>
              <a:buNone/>
            </a:pPr>
            <a:r>
              <a:t/>
            </a:r>
            <a:endParaRPr sz="996">
              <a:solidFill>
                <a:schemeClr val="lt1"/>
              </a:solidFill>
            </a:endParaRPr>
          </a:p>
          <a:p>
            <a:pPr indent="0" lvl="0" marL="0" rtl="0" algn="l">
              <a:spcBef>
                <a:spcPts val="1200"/>
              </a:spcBef>
              <a:spcAft>
                <a:spcPts val="0"/>
              </a:spcAft>
              <a:buNone/>
            </a:pPr>
            <a:r>
              <a:rPr b="1" lang="en-GB" sz="1580">
                <a:solidFill>
                  <a:schemeClr val="accent4"/>
                </a:solidFill>
              </a:rPr>
              <a:t>The challenge</a:t>
            </a:r>
            <a:r>
              <a:rPr lang="en-GB" sz="1580">
                <a:solidFill>
                  <a:schemeClr val="lt1"/>
                </a:solidFill>
              </a:rPr>
              <a:t> with this global trend is two-fold:</a:t>
            </a:r>
            <a:endParaRPr sz="1580">
              <a:solidFill>
                <a:schemeClr val="lt1"/>
              </a:solidFill>
            </a:endParaRPr>
          </a:p>
          <a:p>
            <a:pPr indent="-321405" lvl="0" marL="457200" rtl="0" algn="l">
              <a:spcBef>
                <a:spcPts val="1200"/>
              </a:spcBef>
              <a:spcAft>
                <a:spcPts val="0"/>
              </a:spcAft>
              <a:buClr>
                <a:schemeClr val="lt1"/>
              </a:buClr>
              <a:buSzPct val="100000"/>
              <a:buAutoNum type="arabicPeriod"/>
            </a:pPr>
            <a:r>
              <a:rPr lang="en-GB" sz="1580">
                <a:solidFill>
                  <a:schemeClr val="lt1"/>
                </a:solidFill>
              </a:rPr>
              <a:t>There is a particular concentration on new retail investors and it also;</a:t>
            </a:r>
            <a:endParaRPr sz="1580">
              <a:solidFill>
                <a:schemeClr val="lt1"/>
              </a:solidFill>
            </a:endParaRPr>
          </a:p>
          <a:p>
            <a:pPr indent="-321405" lvl="0" marL="457200" rtl="0" algn="l">
              <a:spcBef>
                <a:spcPts val="0"/>
              </a:spcBef>
              <a:spcAft>
                <a:spcPts val="0"/>
              </a:spcAft>
              <a:buClr>
                <a:schemeClr val="lt1"/>
              </a:buClr>
              <a:buSzPct val="100000"/>
              <a:buAutoNum type="arabicPeriod"/>
            </a:pPr>
            <a:r>
              <a:rPr lang="en-GB" sz="1580">
                <a:solidFill>
                  <a:schemeClr val="lt1"/>
                </a:solidFill>
              </a:rPr>
              <a:t>Is challenging how government and financial agencies treat these investments in a tax context</a:t>
            </a:r>
            <a:endParaRPr sz="1580">
              <a:solidFill>
                <a:schemeClr val="lt1"/>
              </a:solidFill>
            </a:endParaRPr>
          </a:p>
          <a:p>
            <a:pPr indent="0" lvl="0" marL="0" rtl="0" algn="l">
              <a:spcBef>
                <a:spcPts val="1200"/>
              </a:spcBef>
              <a:spcAft>
                <a:spcPts val="0"/>
              </a:spcAft>
              <a:buNone/>
            </a:pPr>
            <a:r>
              <a:t/>
            </a:r>
            <a:endParaRPr sz="715">
              <a:solidFill>
                <a:schemeClr val="lt1"/>
              </a:solidFill>
            </a:endParaRPr>
          </a:p>
          <a:p>
            <a:pPr indent="0" lvl="0" marL="0" rtl="0" algn="l">
              <a:spcBef>
                <a:spcPts val="1200"/>
              </a:spcBef>
              <a:spcAft>
                <a:spcPts val="0"/>
              </a:spcAft>
              <a:buNone/>
            </a:pPr>
            <a:r>
              <a:rPr b="1" lang="en-GB" sz="1580">
                <a:solidFill>
                  <a:schemeClr val="accent4"/>
                </a:solidFill>
              </a:rPr>
              <a:t>Recent legislation</a:t>
            </a:r>
            <a:r>
              <a:rPr lang="en-GB" sz="1580">
                <a:solidFill>
                  <a:schemeClr val="lt1"/>
                </a:solidFill>
              </a:rPr>
              <a:t> in Australia has meant profit/loss from crypto investments is captured as a capital gain/loss (CGT) event as opposed to foreign currency gains.</a:t>
            </a:r>
            <a:endParaRPr sz="1580">
              <a:solidFill>
                <a:schemeClr val="lt1"/>
              </a:solidFill>
            </a:endParaRPr>
          </a:p>
          <a:p>
            <a:pPr indent="0" lvl="0" marL="0" rtl="0" algn="l">
              <a:spcBef>
                <a:spcPts val="1200"/>
              </a:spcBef>
              <a:spcAft>
                <a:spcPts val="0"/>
              </a:spcAft>
              <a:buNone/>
            </a:pPr>
            <a:r>
              <a:t/>
            </a:r>
            <a:endParaRPr sz="715">
              <a:solidFill>
                <a:schemeClr val="lt1"/>
              </a:solidFill>
            </a:endParaRPr>
          </a:p>
          <a:p>
            <a:pPr indent="0" lvl="0" marL="0" rtl="0" algn="l">
              <a:spcBef>
                <a:spcPts val="1200"/>
              </a:spcBef>
              <a:spcAft>
                <a:spcPts val="1200"/>
              </a:spcAft>
              <a:buNone/>
            </a:pPr>
            <a:r>
              <a:rPr lang="en-GB" sz="1580">
                <a:solidFill>
                  <a:schemeClr val="lt1"/>
                </a:solidFill>
              </a:rPr>
              <a:t>Hence our group decided to </a:t>
            </a:r>
            <a:r>
              <a:rPr b="1" lang="en-GB" sz="1580">
                <a:solidFill>
                  <a:schemeClr val="accent4"/>
                </a:solidFill>
              </a:rPr>
              <a:t>create a simple user interface</a:t>
            </a:r>
            <a:r>
              <a:rPr lang="en-GB" sz="1580">
                <a:solidFill>
                  <a:schemeClr val="lt1"/>
                </a:solidFill>
              </a:rPr>
              <a:t> (UI) that allows investors to input their salary, connect their trading accounts where the UI will automatically identify CGT events and pass total taxable income into our tax calculator (based on Australia’s progressive bracket tax structure).</a:t>
            </a:r>
            <a:endParaRPr sz="1580">
              <a:solidFill>
                <a:schemeClr val="lt1"/>
              </a:solidFill>
            </a:endParaRPr>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Project Context</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95000"/>
              </a:lnSpc>
              <a:spcBef>
                <a:spcPts val="0"/>
              </a:spcBef>
              <a:spcAft>
                <a:spcPts val="0"/>
              </a:spcAft>
              <a:buNone/>
            </a:pPr>
            <a:r>
              <a:rPr b="1" lang="en-GB" sz="1480">
                <a:solidFill>
                  <a:schemeClr val="lt1"/>
                </a:solidFill>
              </a:rPr>
              <a:t>Project Goals:</a:t>
            </a:r>
            <a:endParaRPr b="1" sz="1480">
              <a:solidFill>
                <a:schemeClr val="lt1"/>
              </a:solidFill>
            </a:endParaRPr>
          </a:p>
          <a:p>
            <a:pPr indent="0" lvl="0" marL="0" marR="0" rtl="0" algn="l">
              <a:lnSpc>
                <a:spcPct val="95000"/>
              </a:lnSpc>
              <a:spcBef>
                <a:spcPts val="0"/>
              </a:spcBef>
              <a:spcAft>
                <a:spcPts val="0"/>
              </a:spcAft>
              <a:buNone/>
            </a:pPr>
            <a:r>
              <a:t/>
            </a:r>
            <a:endParaRPr sz="1480">
              <a:solidFill>
                <a:schemeClr val="lt1"/>
              </a:solidFill>
            </a:endParaRPr>
          </a:p>
          <a:p>
            <a:pPr indent="-322580" lvl="0" marL="457200" marR="0" rtl="0" algn="l">
              <a:lnSpc>
                <a:spcPct val="95000"/>
              </a:lnSpc>
              <a:spcBef>
                <a:spcPts val="0"/>
              </a:spcBef>
              <a:spcAft>
                <a:spcPts val="0"/>
              </a:spcAft>
              <a:buClr>
                <a:schemeClr val="lt1"/>
              </a:buClr>
              <a:buSzPts val="1480"/>
              <a:buAutoNum type="arabicPeriod"/>
            </a:pPr>
            <a:r>
              <a:rPr b="1" lang="en-GB" sz="1480">
                <a:solidFill>
                  <a:schemeClr val="accent4"/>
                </a:solidFill>
              </a:rPr>
              <a:t>Simplify tax calculations</a:t>
            </a:r>
            <a:r>
              <a:rPr lang="en-GB" sz="1480">
                <a:solidFill>
                  <a:schemeClr val="lt1"/>
                </a:solidFill>
              </a:rPr>
              <a:t> for people like our mock investor John (next slide) and the 44% of Australian investors who trade cryptocurrency with an easy-to-use platform.</a:t>
            </a:r>
            <a:endParaRPr sz="1480">
              <a:solidFill>
                <a:schemeClr val="lt1"/>
              </a:solidFill>
            </a:endParaRPr>
          </a:p>
          <a:p>
            <a:pPr indent="-322580" lvl="0" marL="457200" marR="0" rtl="0" algn="l">
              <a:lnSpc>
                <a:spcPct val="95000"/>
              </a:lnSpc>
              <a:spcBef>
                <a:spcPts val="0"/>
              </a:spcBef>
              <a:spcAft>
                <a:spcPts val="0"/>
              </a:spcAft>
              <a:buClr>
                <a:schemeClr val="lt1"/>
              </a:buClr>
              <a:buSzPts val="1480"/>
              <a:buAutoNum type="arabicPeriod"/>
            </a:pPr>
            <a:r>
              <a:rPr b="1" lang="en-GB" sz="1480">
                <a:solidFill>
                  <a:schemeClr val="accent4"/>
                </a:solidFill>
              </a:rPr>
              <a:t>Mimic software</a:t>
            </a:r>
            <a:r>
              <a:rPr lang="en-GB" sz="1480">
                <a:solidFill>
                  <a:schemeClr val="lt1"/>
                </a:solidFill>
              </a:rPr>
              <a:t> already readily available </a:t>
            </a:r>
            <a:r>
              <a:rPr b="1" lang="en-GB" sz="1480">
                <a:solidFill>
                  <a:schemeClr val="accent4"/>
                </a:solidFill>
              </a:rPr>
              <a:t>for equity market traders</a:t>
            </a:r>
            <a:r>
              <a:rPr lang="en-GB" sz="1480">
                <a:solidFill>
                  <a:schemeClr val="lt1"/>
                </a:solidFill>
              </a:rPr>
              <a:t> (Tom used to work for CGT software provider that required a lot of backend data entry - opp for new market!)</a:t>
            </a:r>
            <a:endParaRPr sz="1480">
              <a:solidFill>
                <a:schemeClr val="lt1"/>
              </a:solidFill>
            </a:endParaRPr>
          </a:p>
          <a:p>
            <a:pPr indent="-322580" lvl="0" marL="457200" marR="0" rtl="0" algn="l">
              <a:lnSpc>
                <a:spcPct val="95000"/>
              </a:lnSpc>
              <a:spcBef>
                <a:spcPts val="0"/>
              </a:spcBef>
              <a:spcAft>
                <a:spcPts val="0"/>
              </a:spcAft>
              <a:buClr>
                <a:schemeClr val="lt1"/>
              </a:buClr>
              <a:buSzPts val="1480"/>
              <a:buAutoNum type="arabicPeriod"/>
            </a:pPr>
            <a:r>
              <a:rPr b="1" lang="en-GB" sz="1480">
                <a:solidFill>
                  <a:schemeClr val="accent4"/>
                </a:solidFill>
              </a:rPr>
              <a:t>Challenge ourselves</a:t>
            </a:r>
            <a:r>
              <a:rPr lang="en-GB" sz="1480">
                <a:solidFill>
                  <a:schemeClr val="lt1"/>
                </a:solidFill>
              </a:rPr>
              <a:t> across multiple modules of course content - Python, Streamlit, Ganache whilst creating a usable and realistic product.</a:t>
            </a:r>
            <a:endParaRPr sz="1480">
              <a:solidFill>
                <a:schemeClr val="lt1"/>
              </a:solidFill>
            </a:endParaRPr>
          </a:p>
          <a:p>
            <a:pPr indent="0" lvl="0" marL="0" marR="0" rtl="0" algn="l">
              <a:lnSpc>
                <a:spcPct val="95000"/>
              </a:lnSpc>
              <a:spcBef>
                <a:spcPts val="0"/>
              </a:spcBef>
              <a:spcAft>
                <a:spcPts val="0"/>
              </a:spcAft>
              <a:buNone/>
            </a:pPr>
            <a:r>
              <a:t/>
            </a:r>
            <a:endParaRPr sz="1480">
              <a:solidFill>
                <a:schemeClr val="lt1"/>
              </a:solidFill>
            </a:endParaRPr>
          </a:p>
          <a:p>
            <a:pPr indent="0" lvl="0" marL="0" marR="0" rtl="0" algn="l">
              <a:lnSpc>
                <a:spcPct val="95000"/>
              </a:lnSpc>
              <a:spcBef>
                <a:spcPts val="0"/>
              </a:spcBef>
              <a:spcAft>
                <a:spcPts val="0"/>
              </a:spcAft>
              <a:buNone/>
            </a:pPr>
            <a:r>
              <a:rPr b="1" lang="en-GB" sz="1480">
                <a:solidFill>
                  <a:schemeClr val="lt1"/>
                </a:solidFill>
              </a:rPr>
              <a:t>How the project relates to fintech?:</a:t>
            </a:r>
            <a:endParaRPr b="1" sz="1480">
              <a:solidFill>
                <a:schemeClr val="lt1"/>
              </a:solidFill>
            </a:endParaRPr>
          </a:p>
          <a:p>
            <a:pPr indent="0" lvl="0" marL="0" marR="0" rtl="0" algn="l">
              <a:lnSpc>
                <a:spcPct val="95000"/>
              </a:lnSpc>
              <a:spcBef>
                <a:spcPts val="0"/>
              </a:spcBef>
              <a:spcAft>
                <a:spcPts val="0"/>
              </a:spcAft>
              <a:buNone/>
            </a:pPr>
            <a:r>
              <a:t/>
            </a:r>
            <a:endParaRPr sz="1480">
              <a:solidFill>
                <a:schemeClr val="lt1"/>
              </a:solidFill>
            </a:endParaRPr>
          </a:p>
          <a:p>
            <a:pPr indent="-322580" lvl="0" marL="457200" marR="0" rtl="0" algn="l">
              <a:lnSpc>
                <a:spcPct val="95000"/>
              </a:lnSpc>
              <a:spcBef>
                <a:spcPts val="0"/>
              </a:spcBef>
              <a:spcAft>
                <a:spcPts val="0"/>
              </a:spcAft>
              <a:buClr>
                <a:schemeClr val="lt1"/>
              </a:buClr>
              <a:buSzPts val="1480"/>
              <a:buChar char="-"/>
            </a:pPr>
            <a:r>
              <a:rPr lang="en-GB" sz="1480">
                <a:solidFill>
                  <a:schemeClr val="lt1"/>
                </a:solidFill>
              </a:rPr>
              <a:t>Input: Numerous fintech technologies including </a:t>
            </a:r>
            <a:r>
              <a:rPr b="1" lang="en-GB" sz="1480">
                <a:solidFill>
                  <a:schemeClr val="accent4"/>
                </a:solidFill>
              </a:rPr>
              <a:t>Python, Yahoo Finance API’s and Ganache. </a:t>
            </a:r>
            <a:endParaRPr b="1" sz="1480">
              <a:solidFill>
                <a:schemeClr val="accent4"/>
              </a:solidFill>
            </a:endParaRPr>
          </a:p>
          <a:p>
            <a:pPr indent="-322580" lvl="0" marL="457200" marR="0" rtl="0" algn="l">
              <a:lnSpc>
                <a:spcPct val="95000"/>
              </a:lnSpc>
              <a:spcBef>
                <a:spcPts val="0"/>
              </a:spcBef>
              <a:spcAft>
                <a:spcPts val="0"/>
              </a:spcAft>
              <a:buClr>
                <a:schemeClr val="lt1"/>
              </a:buClr>
              <a:buSzPts val="1480"/>
              <a:buChar char="-"/>
            </a:pPr>
            <a:r>
              <a:rPr lang="en-GB" sz="1480">
                <a:solidFill>
                  <a:schemeClr val="lt1"/>
                </a:solidFill>
              </a:rPr>
              <a:t>Output: Substantial market for decentralised currencies using blockchain technology that will only continue to grow as use cases and legislation is passed - which will necessitate greater accessibility to personal trade and </a:t>
            </a:r>
            <a:r>
              <a:rPr lang="en-GB" sz="1480">
                <a:solidFill>
                  <a:schemeClr val="lt1"/>
                </a:solidFill>
              </a:rPr>
              <a:t>tax</a:t>
            </a:r>
            <a:r>
              <a:rPr lang="en-GB" sz="1480">
                <a:solidFill>
                  <a:schemeClr val="lt1"/>
                </a:solidFill>
              </a:rPr>
              <a:t> management platforms.</a:t>
            </a:r>
            <a:endParaRPr sz="1480">
              <a:solidFill>
                <a:schemeClr val="lt1"/>
              </a:solidFill>
            </a:endParaRPr>
          </a:p>
        </p:txBody>
      </p:sp>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Executive Summary</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110025"/>
            <a:ext cx="4152600" cy="1946400"/>
          </a:xfrm>
          <a:prstGeom prst="rect">
            <a:avLst/>
          </a:prstGeom>
        </p:spPr>
        <p:txBody>
          <a:bodyPr anchorCtr="0" anchor="t" bIns="91425" lIns="91425" spcFirstLastPara="1" rIns="91425" wrap="square" tIns="91425">
            <a:normAutofit/>
          </a:bodyPr>
          <a:lstStyle/>
          <a:p>
            <a:pPr indent="0" lvl="0" marL="0" marR="0" rtl="0" algn="l">
              <a:lnSpc>
                <a:spcPct val="95000"/>
              </a:lnSpc>
              <a:spcBef>
                <a:spcPts val="0"/>
              </a:spcBef>
              <a:spcAft>
                <a:spcPts val="0"/>
              </a:spcAft>
              <a:buNone/>
            </a:pPr>
            <a:r>
              <a:rPr lang="en-GB" sz="1480">
                <a:solidFill>
                  <a:schemeClr val="lt1"/>
                </a:solidFill>
              </a:rPr>
              <a:t>“John has two income streams: he earns a </a:t>
            </a:r>
            <a:r>
              <a:rPr b="1" lang="en-GB" sz="1480">
                <a:solidFill>
                  <a:schemeClr val="accent4"/>
                </a:solidFill>
              </a:rPr>
              <a:t>$150k p.a. salary </a:t>
            </a:r>
            <a:r>
              <a:rPr lang="en-GB" sz="1480">
                <a:solidFill>
                  <a:schemeClr val="lt1"/>
                </a:solidFill>
              </a:rPr>
              <a:t>a</a:t>
            </a:r>
            <a:r>
              <a:rPr lang="en-GB" sz="1480">
                <a:solidFill>
                  <a:schemeClr val="lt1"/>
                </a:solidFill>
              </a:rPr>
              <a:t>s a software engineer at Optiver, and </a:t>
            </a:r>
            <a:r>
              <a:rPr b="1" lang="en-GB" sz="1480">
                <a:solidFill>
                  <a:schemeClr val="accent4"/>
                </a:solidFill>
              </a:rPr>
              <a:t>earns income </a:t>
            </a:r>
            <a:r>
              <a:rPr b="1" lang="en-GB" sz="1480">
                <a:solidFill>
                  <a:schemeClr val="accent4"/>
                </a:solidFill>
              </a:rPr>
              <a:t>executing hundreds of ethereum trades</a:t>
            </a:r>
            <a:r>
              <a:rPr lang="en-GB" sz="1480">
                <a:solidFill>
                  <a:schemeClr val="accent4"/>
                </a:solidFill>
              </a:rPr>
              <a:t> </a:t>
            </a:r>
            <a:r>
              <a:rPr lang="en-GB" sz="1480">
                <a:solidFill>
                  <a:schemeClr val="lt1"/>
                </a:solidFill>
              </a:rPr>
              <a:t>each financial year. John wants to find a straightforward tool to find out his personal income tax based on Australian Taxation Regulations” </a:t>
            </a:r>
            <a:endParaRPr sz="1480">
              <a:solidFill>
                <a:schemeClr val="lt1"/>
              </a:solidFill>
            </a:endParaRPr>
          </a:p>
        </p:txBody>
      </p:sp>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Mock Investor Situation</a:t>
            </a:r>
            <a:endParaRPr sz="2500"/>
          </a:p>
        </p:txBody>
      </p:sp>
      <p:sp>
        <p:nvSpPr>
          <p:cNvPr id="76" name="Google Shape;76;p16"/>
          <p:cNvSpPr txBox="1"/>
          <p:nvPr>
            <p:ph idx="1" type="body"/>
          </p:nvPr>
        </p:nvSpPr>
        <p:spPr>
          <a:xfrm>
            <a:off x="308250" y="3148725"/>
            <a:ext cx="8397900" cy="1626900"/>
          </a:xfrm>
          <a:prstGeom prst="rect">
            <a:avLst/>
          </a:prstGeom>
        </p:spPr>
        <p:txBody>
          <a:bodyPr anchorCtr="0" anchor="t" bIns="91425" lIns="91425" spcFirstLastPara="1" rIns="91425" wrap="square" tIns="91425">
            <a:normAutofit fontScale="92500" lnSpcReduction="20000"/>
          </a:bodyPr>
          <a:lstStyle/>
          <a:p>
            <a:pPr indent="0" lvl="0" marL="0" marR="0" rtl="0" algn="l">
              <a:lnSpc>
                <a:spcPct val="100000"/>
              </a:lnSpc>
              <a:spcBef>
                <a:spcPts val="0"/>
              </a:spcBef>
              <a:spcAft>
                <a:spcPts val="0"/>
              </a:spcAft>
              <a:buNone/>
            </a:pPr>
            <a:r>
              <a:rPr b="1" lang="en-GB" sz="1580">
                <a:solidFill>
                  <a:schemeClr val="lt1"/>
                </a:solidFill>
              </a:rPr>
              <a:t>Our Solution</a:t>
            </a:r>
            <a:r>
              <a:rPr b="1" lang="en-GB" sz="1580">
                <a:solidFill>
                  <a:schemeClr val="lt1"/>
                </a:solidFill>
              </a:rPr>
              <a:t>:</a:t>
            </a:r>
            <a:endParaRPr b="1" sz="1580">
              <a:solidFill>
                <a:schemeClr val="lt1"/>
              </a:solidFill>
            </a:endParaRPr>
          </a:p>
          <a:p>
            <a:pPr indent="0" lvl="0" marL="0" marR="0" rtl="0" algn="l">
              <a:lnSpc>
                <a:spcPct val="100000"/>
              </a:lnSpc>
              <a:spcBef>
                <a:spcPts val="0"/>
              </a:spcBef>
              <a:spcAft>
                <a:spcPts val="0"/>
              </a:spcAft>
              <a:buNone/>
            </a:pPr>
            <a:r>
              <a:t/>
            </a:r>
            <a:endParaRPr b="1" sz="1580" u="sng">
              <a:solidFill>
                <a:schemeClr val="lt1"/>
              </a:solidFill>
            </a:endParaRPr>
          </a:p>
          <a:p>
            <a:pPr indent="0" lvl="0" marL="0" marR="0" rtl="0" algn="l">
              <a:lnSpc>
                <a:spcPct val="100000"/>
              </a:lnSpc>
              <a:spcBef>
                <a:spcPts val="0"/>
              </a:spcBef>
              <a:spcAft>
                <a:spcPts val="0"/>
              </a:spcAft>
              <a:buNone/>
            </a:pPr>
            <a:r>
              <a:rPr lang="en-GB" sz="1580">
                <a:solidFill>
                  <a:schemeClr val="lt1"/>
                </a:solidFill>
              </a:rPr>
              <a:t>A simple UI that allows John to input his salary, and connect his ethereum trading wallet from Ganache. </a:t>
            </a:r>
            <a:endParaRPr sz="1580">
              <a:solidFill>
                <a:schemeClr val="lt1"/>
              </a:solidFill>
            </a:endParaRPr>
          </a:p>
          <a:p>
            <a:pPr indent="0" lvl="0" marL="0" marR="0" rtl="0" algn="l">
              <a:lnSpc>
                <a:spcPct val="100000"/>
              </a:lnSpc>
              <a:spcBef>
                <a:spcPts val="0"/>
              </a:spcBef>
              <a:spcAft>
                <a:spcPts val="0"/>
              </a:spcAft>
              <a:buNone/>
            </a:pPr>
            <a:r>
              <a:t/>
            </a:r>
            <a:endParaRPr sz="1580">
              <a:solidFill>
                <a:schemeClr val="lt1"/>
              </a:solidFill>
            </a:endParaRPr>
          </a:p>
          <a:p>
            <a:pPr indent="0" lvl="0" marL="0" marR="0" rtl="0" algn="l">
              <a:lnSpc>
                <a:spcPct val="100000"/>
              </a:lnSpc>
              <a:spcBef>
                <a:spcPts val="0"/>
              </a:spcBef>
              <a:spcAft>
                <a:spcPts val="0"/>
              </a:spcAft>
              <a:buNone/>
            </a:pPr>
            <a:r>
              <a:rPr lang="en-GB" sz="1580">
                <a:solidFill>
                  <a:schemeClr val="lt1"/>
                </a:solidFill>
              </a:rPr>
              <a:t>The UI will then calculate his assessable net capital gains from trading (assuming all losses are used to offset gains this FY) thus calculating his total assessable income including his salary and gains, and deliver his Net Income, Tax Paid and Effective Tax Rate. </a:t>
            </a:r>
            <a:endParaRPr sz="1580">
              <a:solidFill>
                <a:schemeClr val="lt1"/>
              </a:solidFill>
            </a:endParaRPr>
          </a:p>
        </p:txBody>
      </p:sp>
      <p:pic>
        <p:nvPicPr>
          <p:cNvPr id="77" name="Google Shape;77;p16"/>
          <p:cNvPicPr preferRelativeResize="0"/>
          <p:nvPr/>
        </p:nvPicPr>
        <p:blipFill>
          <a:blip r:embed="rId3">
            <a:alphaModFix/>
          </a:blip>
          <a:stretch>
            <a:fillRect/>
          </a:stretch>
        </p:blipFill>
        <p:spPr>
          <a:xfrm>
            <a:off x="5009075" y="445025"/>
            <a:ext cx="3697075" cy="2465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Technical - Project Frameworks</a:t>
            </a:r>
            <a:endParaRPr sz="2500"/>
          </a:p>
        </p:txBody>
      </p:sp>
      <p:pic>
        <p:nvPicPr>
          <p:cNvPr id="83" name="Google Shape;83;p17"/>
          <p:cNvPicPr preferRelativeResize="0"/>
          <p:nvPr/>
        </p:nvPicPr>
        <p:blipFill rotWithShape="1">
          <a:blip r:embed="rId3">
            <a:alphaModFix/>
          </a:blip>
          <a:srcRect b="27792" l="0" r="0" t="0"/>
          <a:stretch/>
        </p:blipFill>
        <p:spPr>
          <a:xfrm>
            <a:off x="7035784" y="1411363"/>
            <a:ext cx="1396242" cy="1554025"/>
          </a:xfrm>
          <a:prstGeom prst="rect">
            <a:avLst/>
          </a:prstGeom>
          <a:noFill/>
          <a:ln>
            <a:noFill/>
          </a:ln>
        </p:spPr>
      </p:pic>
      <p:pic>
        <p:nvPicPr>
          <p:cNvPr id="84" name="Google Shape;84;p17"/>
          <p:cNvPicPr preferRelativeResize="0"/>
          <p:nvPr/>
        </p:nvPicPr>
        <p:blipFill>
          <a:blip r:embed="rId4">
            <a:alphaModFix/>
          </a:blip>
          <a:stretch>
            <a:fillRect/>
          </a:stretch>
        </p:blipFill>
        <p:spPr>
          <a:xfrm>
            <a:off x="4996000" y="1411364"/>
            <a:ext cx="1333430" cy="1461775"/>
          </a:xfrm>
          <a:prstGeom prst="rect">
            <a:avLst/>
          </a:prstGeom>
          <a:noFill/>
          <a:ln>
            <a:noFill/>
          </a:ln>
        </p:spPr>
      </p:pic>
      <p:pic>
        <p:nvPicPr>
          <p:cNvPr id="85" name="Google Shape;85;p17"/>
          <p:cNvPicPr preferRelativeResize="0"/>
          <p:nvPr/>
        </p:nvPicPr>
        <p:blipFill>
          <a:blip r:embed="rId5">
            <a:alphaModFix/>
          </a:blip>
          <a:stretch>
            <a:fillRect/>
          </a:stretch>
        </p:blipFill>
        <p:spPr>
          <a:xfrm>
            <a:off x="5213575" y="3266774"/>
            <a:ext cx="3218448" cy="1178751"/>
          </a:xfrm>
          <a:prstGeom prst="rect">
            <a:avLst/>
          </a:prstGeom>
          <a:noFill/>
          <a:ln>
            <a:noFill/>
          </a:ln>
        </p:spPr>
      </p:pic>
      <p:sp>
        <p:nvSpPr>
          <p:cNvPr id="86" name="Google Shape;86;p17"/>
          <p:cNvSpPr txBox="1"/>
          <p:nvPr>
            <p:ph idx="1" type="body"/>
          </p:nvPr>
        </p:nvSpPr>
        <p:spPr>
          <a:xfrm>
            <a:off x="623400" y="1380475"/>
            <a:ext cx="8520600" cy="3416400"/>
          </a:xfrm>
          <a:prstGeom prst="rect">
            <a:avLst/>
          </a:prstGeom>
        </p:spPr>
        <p:txBody>
          <a:bodyPr anchorCtr="0" anchor="t" bIns="91425" lIns="91425" spcFirstLastPara="1" rIns="91425" wrap="square" tIns="91425">
            <a:normAutofit/>
          </a:bodyPr>
          <a:lstStyle/>
          <a:p>
            <a:pPr indent="-328930" lvl="0" marL="457200" rtl="0" algn="l">
              <a:lnSpc>
                <a:spcPct val="200000"/>
              </a:lnSpc>
              <a:spcBef>
                <a:spcPts val="0"/>
              </a:spcBef>
              <a:spcAft>
                <a:spcPts val="0"/>
              </a:spcAft>
              <a:buClr>
                <a:schemeClr val="lt1"/>
              </a:buClr>
              <a:buSzPts val="1580"/>
              <a:buChar char="●"/>
            </a:pPr>
            <a:r>
              <a:rPr lang="en-GB" sz="1580">
                <a:solidFill>
                  <a:schemeClr val="lt1"/>
                </a:solidFill>
              </a:rPr>
              <a:t>Coding - Python/Pandas</a:t>
            </a:r>
            <a:endParaRPr sz="1580">
              <a:solidFill>
                <a:schemeClr val="lt1"/>
              </a:solidFill>
            </a:endParaRPr>
          </a:p>
          <a:p>
            <a:pPr indent="-328930" lvl="0" marL="457200" rtl="0" algn="l">
              <a:lnSpc>
                <a:spcPct val="200000"/>
              </a:lnSpc>
              <a:spcBef>
                <a:spcPts val="0"/>
              </a:spcBef>
              <a:spcAft>
                <a:spcPts val="0"/>
              </a:spcAft>
              <a:buClr>
                <a:schemeClr val="lt1"/>
              </a:buClr>
              <a:buSzPts val="1580"/>
              <a:buChar char="●"/>
            </a:pPr>
            <a:r>
              <a:rPr lang="en-GB" sz="1580">
                <a:solidFill>
                  <a:schemeClr val="lt1"/>
                </a:solidFill>
              </a:rPr>
              <a:t>UI - Streamlit </a:t>
            </a:r>
            <a:endParaRPr sz="1580">
              <a:solidFill>
                <a:schemeClr val="lt1"/>
              </a:solidFill>
            </a:endParaRPr>
          </a:p>
          <a:p>
            <a:pPr indent="-328930" lvl="0" marL="457200" rtl="0" algn="l">
              <a:lnSpc>
                <a:spcPct val="200000"/>
              </a:lnSpc>
              <a:spcBef>
                <a:spcPts val="0"/>
              </a:spcBef>
              <a:spcAft>
                <a:spcPts val="0"/>
              </a:spcAft>
              <a:buClr>
                <a:schemeClr val="lt1"/>
              </a:buClr>
              <a:buSzPts val="1580"/>
              <a:buChar char="●"/>
            </a:pPr>
            <a:r>
              <a:rPr lang="en-GB" sz="1580">
                <a:solidFill>
                  <a:schemeClr val="lt1"/>
                </a:solidFill>
              </a:rPr>
              <a:t>Blockchain - Ganache (ETH)</a:t>
            </a:r>
            <a:endParaRPr sz="1580">
              <a:solidFill>
                <a:schemeClr val="lt1"/>
              </a:solidFill>
            </a:endParaRPr>
          </a:p>
          <a:p>
            <a:pPr indent="-328930" lvl="0" marL="457200" rtl="0" algn="l">
              <a:lnSpc>
                <a:spcPct val="200000"/>
              </a:lnSpc>
              <a:spcBef>
                <a:spcPts val="0"/>
              </a:spcBef>
              <a:spcAft>
                <a:spcPts val="0"/>
              </a:spcAft>
              <a:buClr>
                <a:schemeClr val="lt1"/>
              </a:buClr>
              <a:buSzPts val="1580"/>
              <a:buChar char="●"/>
            </a:pPr>
            <a:r>
              <a:rPr lang="en-GB" sz="1580">
                <a:solidFill>
                  <a:schemeClr val="lt1"/>
                </a:solidFill>
              </a:rPr>
              <a:t>MetaMask</a:t>
            </a:r>
            <a:endParaRPr sz="1580">
              <a:solidFill>
                <a:schemeClr val="lt1"/>
              </a:solidFill>
            </a:endParaRPr>
          </a:p>
          <a:p>
            <a:pPr indent="-328930" lvl="0" marL="457200" rtl="0" algn="l">
              <a:lnSpc>
                <a:spcPct val="200000"/>
              </a:lnSpc>
              <a:spcBef>
                <a:spcPts val="0"/>
              </a:spcBef>
              <a:spcAft>
                <a:spcPts val="0"/>
              </a:spcAft>
              <a:buClr>
                <a:schemeClr val="lt1"/>
              </a:buClr>
              <a:buSzPts val="1580"/>
              <a:buChar char="●"/>
            </a:pPr>
            <a:r>
              <a:rPr lang="en-GB" sz="1580">
                <a:solidFill>
                  <a:schemeClr val="lt1"/>
                </a:solidFill>
              </a:rPr>
              <a:t>API - yfinance</a:t>
            </a:r>
            <a:endParaRPr sz="1580">
              <a:solidFill>
                <a:schemeClr val="lt1"/>
              </a:solidFill>
            </a:endParaRPr>
          </a:p>
        </p:txBody>
      </p:sp>
      <p:pic>
        <p:nvPicPr>
          <p:cNvPr id="87" name="Google Shape;87;p17"/>
          <p:cNvPicPr preferRelativeResize="0"/>
          <p:nvPr/>
        </p:nvPicPr>
        <p:blipFill>
          <a:blip r:embed="rId6">
            <a:alphaModFix/>
          </a:blip>
          <a:stretch>
            <a:fillRect/>
          </a:stretch>
        </p:blipFill>
        <p:spPr>
          <a:xfrm>
            <a:off x="3219600" y="3079138"/>
            <a:ext cx="1554024" cy="1554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264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rPr>
              <a:t>We had challenges to </a:t>
            </a:r>
            <a:r>
              <a:rPr lang="en-GB">
                <a:solidFill>
                  <a:schemeClr val="lt1"/>
                </a:solidFill>
              </a:rPr>
              <a:t>evaluate</a:t>
            </a:r>
            <a:r>
              <a:rPr lang="en-GB">
                <a:solidFill>
                  <a:schemeClr val="lt1"/>
                </a:solidFill>
              </a:rPr>
              <a:t> our </a:t>
            </a:r>
            <a:r>
              <a:rPr lang="en-GB">
                <a:solidFill>
                  <a:schemeClr val="lt1"/>
                </a:solidFill>
              </a:rPr>
              <a:t>code</a:t>
            </a:r>
            <a:r>
              <a:rPr lang="en-GB">
                <a:solidFill>
                  <a:schemeClr val="lt1"/>
                </a:solidFill>
              </a:rPr>
              <a:t> using </a:t>
            </a:r>
            <a:r>
              <a:rPr lang="en-GB">
                <a:solidFill>
                  <a:schemeClr val="lt1"/>
                </a:solidFill>
              </a:rPr>
              <a:t>multiple</a:t>
            </a:r>
            <a:r>
              <a:rPr lang="en-GB">
                <a:solidFill>
                  <a:schemeClr val="lt1"/>
                </a:solidFill>
              </a:rPr>
              <a:t> run times and </a:t>
            </a:r>
            <a:r>
              <a:rPr lang="en-GB">
                <a:solidFill>
                  <a:schemeClr val="lt1"/>
                </a:solidFill>
              </a:rPr>
              <a:t>multiple</a:t>
            </a:r>
            <a:r>
              <a:rPr lang="en-GB">
                <a:solidFill>
                  <a:schemeClr val="lt1"/>
                </a:solidFill>
              </a:rPr>
              <a:t> modules:</a:t>
            </a:r>
            <a:endParaRPr>
              <a:solidFill>
                <a:schemeClr val="lt1"/>
              </a:solidFill>
            </a:endParaRPr>
          </a:p>
          <a:p>
            <a:pPr indent="-342900" lvl="0" marL="457200" rtl="0" algn="l">
              <a:spcBef>
                <a:spcPts val="1200"/>
              </a:spcBef>
              <a:spcAft>
                <a:spcPts val="0"/>
              </a:spcAft>
              <a:buClr>
                <a:schemeClr val="lt1"/>
              </a:buClr>
              <a:buSzPts val="1800"/>
              <a:buChar char="-"/>
            </a:pPr>
            <a:r>
              <a:rPr lang="en-GB">
                <a:solidFill>
                  <a:schemeClr val="lt1"/>
                </a:solidFill>
              </a:rPr>
              <a:t>We started by exporting a common CSV and working with Jupyter Notebooks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 next phase was to integrate it with actual blockchain data, simulating Ethereum network using Ganesh</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Then we had to convert our .ipynb files to .py files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We had to rewrite the code in functions, </a:t>
            </a:r>
            <a:r>
              <a:rPr lang="en-GB">
                <a:solidFill>
                  <a:schemeClr val="lt1"/>
                </a:solidFill>
              </a:rPr>
              <a:t>receiving</a:t>
            </a:r>
            <a:r>
              <a:rPr lang="en-GB">
                <a:solidFill>
                  <a:schemeClr val="lt1"/>
                </a:solidFill>
              </a:rPr>
              <a:t> and returning dataframes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We broke down the code to several helper functions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Finally</a:t>
            </a:r>
            <a:r>
              <a:rPr lang="en-GB">
                <a:solidFill>
                  <a:schemeClr val="lt1"/>
                </a:solidFill>
              </a:rPr>
              <a:t> we integrated everything into a streamlit app</a:t>
            </a:r>
            <a:endParaRPr>
              <a:solidFill>
                <a:schemeClr val="lt1"/>
              </a:solidFill>
            </a:endParaRPr>
          </a:p>
        </p:txBody>
      </p:sp>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Build Process and Code Evaluation</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 name="Shape 97"/>
        <p:cNvGrpSpPr/>
        <p:nvPr/>
      </p:nvGrpSpPr>
      <p:grpSpPr>
        <a:xfrm>
          <a:off x="0" y="0"/>
          <a:ext cx="0" cy="0"/>
          <a:chOff x="0" y="0"/>
          <a:chExt cx="0" cy="0"/>
        </a:xfrm>
      </p:grpSpPr>
      <p:sp>
        <p:nvSpPr>
          <p:cNvPr id="98" name="Google Shape;98;p19"/>
          <p:cNvSpPr txBox="1"/>
          <p:nvPr>
            <p:ph idx="1" type="body"/>
          </p:nvPr>
        </p:nvSpPr>
        <p:spPr>
          <a:xfrm>
            <a:off x="311700" y="1304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Getting transactions for ETH account:</a:t>
            </a:r>
            <a:endParaRPr>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This is a new method we used that was not </a:t>
            </a:r>
            <a:r>
              <a:rPr lang="en-GB" sz="1550">
                <a:solidFill>
                  <a:schemeClr val="lt1"/>
                </a:solidFill>
              </a:rPr>
              <a:t>taught</a:t>
            </a:r>
            <a:r>
              <a:rPr lang="en-GB" sz="1550">
                <a:solidFill>
                  <a:schemeClr val="lt1"/>
                </a:solidFill>
              </a:rPr>
              <a:t> in class</a:t>
            </a:r>
            <a:endParaRPr sz="1550">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We had to iterate through all the blocks of the blockchain</a:t>
            </a:r>
            <a:endParaRPr sz="1550">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For every block we looped through the transactions and looked for the account ID either in the sender or </a:t>
            </a:r>
            <a:r>
              <a:rPr lang="en-GB" sz="1550">
                <a:solidFill>
                  <a:schemeClr val="lt1"/>
                </a:solidFill>
              </a:rPr>
              <a:t>receiver</a:t>
            </a:r>
            <a:r>
              <a:rPr lang="en-GB" sz="1550">
                <a:solidFill>
                  <a:schemeClr val="lt1"/>
                </a:solidFill>
              </a:rPr>
              <a:t> field</a:t>
            </a:r>
            <a:endParaRPr sz="1550">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Transaction date was taken from the block</a:t>
            </a:r>
            <a:endParaRPr sz="1550">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Data structure worked on python notebook, but not on streamlit </a:t>
            </a:r>
            <a:endParaRPr>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We identified differences in data frames created from CSVs or retrieved directly from the blockchain</a:t>
            </a:r>
            <a:endParaRPr sz="1550">
              <a:solidFill>
                <a:schemeClr val="lt1"/>
              </a:solidFill>
            </a:endParaRPr>
          </a:p>
          <a:p>
            <a:pPr indent="-327025" lvl="1" marL="914400" rtl="0" algn="l">
              <a:spcBef>
                <a:spcPts val="0"/>
              </a:spcBef>
              <a:spcAft>
                <a:spcPts val="0"/>
              </a:spcAft>
              <a:buClr>
                <a:schemeClr val="lt1"/>
              </a:buClr>
              <a:buSzPts val="1550"/>
              <a:buChar char="-"/>
            </a:pPr>
            <a:r>
              <a:rPr lang="en-GB" sz="1550">
                <a:solidFill>
                  <a:schemeClr val="lt1"/>
                </a:solidFill>
              </a:rPr>
              <a:t>Never change a CSV file with excel!</a:t>
            </a:r>
            <a:endParaRPr sz="1550">
              <a:solidFill>
                <a:schemeClr val="lt1"/>
              </a:solidFill>
            </a:endParaRPr>
          </a:p>
        </p:txBody>
      </p:sp>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Challenges during project</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 name="Shape 103"/>
        <p:cNvGrpSpPr/>
        <p:nvPr/>
      </p:nvGrpSpPr>
      <p:grpSpPr>
        <a:xfrm>
          <a:off x="0" y="0"/>
          <a:ext cx="0" cy="0"/>
          <a:chOff x="0" y="0"/>
          <a:chExt cx="0" cy="0"/>
        </a:xfrm>
      </p:grpSpPr>
      <p:sp>
        <p:nvSpPr>
          <p:cNvPr id="104" name="Google Shape;104;p20"/>
          <p:cNvSpPr txBox="1"/>
          <p:nvPr>
            <p:ph idx="1" type="body"/>
          </p:nvPr>
        </p:nvSpPr>
        <p:spPr>
          <a:xfrm>
            <a:off x="311700" y="1152475"/>
            <a:ext cx="8520600" cy="377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Generating daily portfolio view from transactions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Requires generation of days with no transactions - value changes on these dates as well</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The calculation logic combines 3 </a:t>
            </a:r>
            <a:r>
              <a:rPr lang="en-GB">
                <a:solidFill>
                  <a:schemeClr val="lt1"/>
                </a:solidFill>
              </a:rPr>
              <a:t>different</a:t>
            </a:r>
            <a:r>
              <a:rPr lang="en-GB">
                <a:solidFill>
                  <a:schemeClr val="lt1"/>
                </a:solidFill>
              </a:rPr>
              <a:t> </a:t>
            </a:r>
            <a:r>
              <a:rPr lang="en-GB">
                <a:solidFill>
                  <a:schemeClr val="lt1"/>
                </a:solidFill>
              </a:rPr>
              <a:t>data frames</a:t>
            </a:r>
            <a:r>
              <a:rPr lang="en-GB">
                <a:solidFill>
                  <a:schemeClr val="lt1"/>
                </a:solidFill>
              </a:rPr>
              <a:t>: Portfolio holdings, transactions, and daily portfolio value </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Calculating capital gains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We split buy and sells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For every sell we had to find the relevant buy (FIFO)</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We had 3 scenarios:</a:t>
            </a:r>
            <a:endParaRPr>
              <a:solidFill>
                <a:schemeClr val="lt1"/>
              </a:solidFill>
            </a:endParaRPr>
          </a:p>
          <a:p>
            <a:pPr indent="-317500" lvl="2" marL="1371600" rtl="0" algn="l">
              <a:spcBef>
                <a:spcPts val="0"/>
              </a:spcBef>
              <a:spcAft>
                <a:spcPts val="0"/>
              </a:spcAft>
              <a:buClr>
                <a:schemeClr val="lt1"/>
              </a:buClr>
              <a:buSzPts val="1400"/>
              <a:buChar char="-"/>
            </a:pPr>
            <a:r>
              <a:rPr lang="en-GB">
                <a:solidFill>
                  <a:schemeClr val="lt1"/>
                </a:solidFill>
              </a:rPr>
              <a:t>Sell transaction = Buy transaction → easy match!</a:t>
            </a:r>
            <a:endParaRPr>
              <a:solidFill>
                <a:schemeClr val="lt1"/>
              </a:solidFill>
            </a:endParaRPr>
          </a:p>
          <a:p>
            <a:pPr indent="-317500" lvl="2" marL="1371600" rtl="0" algn="l">
              <a:spcBef>
                <a:spcPts val="0"/>
              </a:spcBef>
              <a:spcAft>
                <a:spcPts val="0"/>
              </a:spcAft>
              <a:buClr>
                <a:schemeClr val="lt1"/>
              </a:buClr>
              <a:buSzPts val="1400"/>
              <a:buChar char="-"/>
            </a:pPr>
            <a:r>
              <a:rPr lang="en-GB">
                <a:solidFill>
                  <a:schemeClr val="lt1"/>
                </a:solidFill>
              </a:rPr>
              <a:t>Sell transaction &lt; Buy </a:t>
            </a:r>
            <a:r>
              <a:rPr lang="en-GB">
                <a:solidFill>
                  <a:schemeClr val="lt1"/>
                </a:solidFill>
              </a:rPr>
              <a:t>transaction</a:t>
            </a:r>
            <a:r>
              <a:rPr lang="en-GB">
                <a:solidFill>
                  <a:schemeClr val="lt1"/>
                </a:solidFill>
              </a:rPr>
              <a:t> → just part of the buy transaction will be attributed to this sell, and the rest will go to the next sell</a:t>
            </a:r>
            <a:endParaRPr>
              <a:solidFill>
                <a:schemeClr val="lt1"/>
              </a:solidFill>
            </a:endParaRPr>
          </a:p>
          <a:p>
            <a:pPr indent="-317500" lvl="2" marL="1371600" rtl="0" algn="l">
              <a:spcBef>
                <a:spcPts val="0"/>
              </a:spcBef>
              <a:spcAft>
                <a:spcPts val="0"/>
              </a:spcAft>
              <a:buClr>
                <a:schemeClr val="lt1"/>
              </a:buClr>
              <a:buSzPts val="1400"/>
              <a:buChar char="-"/>
            </a:pPr>
            <a:r>
              <a:rPr lang="en-GB">
                <a:solidFill>
                  <a:schemeClr val="lt1"/>
                </a:solidFill>
              </a:rPr>
              <a:t>Sell transaction &gt; Buy transaction → Find enough buy </a:t>
            </a:r>
            <a:r>
              <a:rPr lang="en-GB">
                <a:solidFill>
                  <a:schemeClr val="lt1"/>
                </a:solidFill>
              </a:rPr>
              <a:t>transactions</a:t>
            </a:r>
            <a:r>
              <a:rPr lang="en-GB">
                <a:solidFill>
                  <a:schemeClr val="lt1"/>
                </a:solidFill>
              </a:rPr>
              <a:t> to cover the sale amount</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Lastly we calculate the tax according to the annual income based on tax brackets</a:t>
            </a:r>
            <a:endParaRPr>
              <a:solidFill>
                <a:schemeClr val="lt1"/>
              </a:solidFill>
            </a:endParaRPr>
          </a:p>
        </p:txBody>
      </p:sp>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Challenges during project - Loops Approach</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1017725"/>
            <a:ext cx="8520600" cy="447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chemeClr val="lt1"/>
                </a:solidFill>
              </a:rPr>
              <a:t>Input salary: $ 150,000 p.a </a:t>
            </a:r>
            <a:endParaRPr sz="1600">
              <a:solidFill>
                <a:schemeClr val="lt1"/>
              </a:solidFill>
            </a:endParaRPr>
          </a:p>
          <a:p>
            <a:pPr indent="0" lvl="0" marL="0" rtl="0" algn="l">
              <a:spcBef>
                <a:spcPts val="1200"/>
              </a:spcBef>
              <a:spcAft>
                <a:spcPts val="0"/>
              </a:spcAft>
              <a:buNone/>
            </a:pPr>
            <a:r>
              <a:rPr lang="en-GB" sz="1600">
                <a:solidFill>
                  <a:schemeClr val="lt1"/>
                </a:solidFill>
              </a:rPr>
              <a:t>Input John’s account address: </a:t>
            </a:r>
            <a:r>
              <a:rPr i="1" lang="en-GB" sz="1250" u="sng">
                <a:solidFill>
                  <a:schemeClr val="lt1"/>
                </a:solidFill>
              </a:rPr>
              <a:t>0xFFc60B8ED29034b9c71Bdd82AA5dd4d9e9903b27</a:t>
            </a:r>
            <a:endParaRPr i="1" sz="1250" u="sng">
              <a:solidFill>
                <a:schemeClr val="lt1"/>
              </a:solidFill>
            </a:endParaRPr>
          </a:p>
          <a:p>
            <a:pPr indent="0" lvl="0" marL="0" rtl="0" algn="l">
              <a:spcBef>
                <a:spcPts val="1200"/>
              </a:spcBef>
              <a:spcAft>
                <a:spcPts val="0"/>
              </a:spcAft>
              <a:buNone/>
            </a:pPr>
            <a:r>
              <a:rPr b="1" lang="en-GB" sz="1600">
                <a:solidFill>
                  <a:schemeClr val="lt1"/>
                </a:solidFill>
              </a:rPr>
              <a:t>Results: </a:t>
            </a:r>
            <a:endParaRPr b="1" sz="1600">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111" name="Google Shape;111;p21"/>
          <p:cNvPicPr preferRelativeResize="0"/>
          <p:nvPr/>
        </p:nvPicPr>
        <p:blipFill rotWithShape="1">
          <a:blip r:embed="rId3">
            <a:alphaModFix/>
          </a:blip>
          <a:srcRect b="0" l="0" r="11237" t="0"/>
          <a:stretch/>
        </p:blipFill>
        <p:spPr>
          <a:xfrm>
            <a:off x="5095150" y="2258975"/>
            <a:ext cx="3737151" cy="1806550"/>
          </a:xfrm>
          <a:prstGeom prst="rect">
            <a:avLst/>
          </a:prstGeom>
          <a:noFill/>
          <a:ln>
            <a:noFill/>
          </a:ln>
        </p:spPr>
      </p:pic>
      <p:sp>
        <p:nvSpPr>
          <p:cNvPr id="112" name="Google Shape;112;p21"/>
          <p:cNvSpPr txBox="1"/>
          <p:nvPr/>
        </p:nvSpPr>
        <p:spPr>
          <a:xfrm>
            <a:off x="116700" y="4749700"/>
            <a:ext cx="871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rPr>
              <a:t>(From </a:t>
            </a:r>
            <a:r>
              <a:rPr lang="en-GB" sz="1100">
                <a:solidFill>
                  <a:schemeClr val="lt1"/>
                </a:solidFill>
              </a:rPr>
              <a:t>inputting</a:t>
            </a:r>
            <a:r>
              <a:rPr lang="en-GB" sz="1100">
                <a:solidFill>
                  <a:schemeClr val="lt1"/>
                </a:solidFill>
              </a:rPr>
              <a:t> John’s account and running streamlit web page)</a:t>
            </a:r>
            <a:endParaRPr sz="1100">
              <a:solidFill>
                <a:schemeClr val="lt1"/>
              </a:solidFill>
            </a:endParaRPr>
          </a:p>
        </p:txBody>
      </p:sp>
      <p:pic>
        <p:nvPicPr>
          <p:cNvPr id="113" name="Google Shape;113;p21"/>
          <p:cNvPicPr preferRelativeResize="0"/>
          <p:nvPr/>
        </p:nvPicPr>
        <p:blipFill>
          <a:blip r:embed="rId4">
            <a:alphaModFix/>
          </a:blip>
          <a:stretch>
            <a:fillRect/>
          </a:stretch>
        </p:blipFill>
        <p:spPr>
          <a:xfrm>
            <a:off x="406950" y="2282000"/>
            <a:ext cx="4507374" cy="2369600"/>
          </a:xfrm>
          <a:prstGeom prst="rect">
            <a:avLst/>
          </a:prstGeom>
          <a:noFill/>
          <a:ln>
            <a:noFill/>
          </a:ln>
        </p:spPr>
      </p:pic>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lt1"/>
                </a:solidFill>
                <a:latin typeface="Bree Serif"/>
                <a:ea typeface="Bree Serif"/>
                <a:cs typeface="Bree Serif"/>
                <a:sym typeface="Bree Serif"/>
              </a:rPr>
              <a:t>Demo - John’s Total Income (Salary + Capital Gains) Tax</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